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56" r:id="rId8"/>
    <p:sldId id="257" r:id="rId9"/>
    <p:sldId id="264" r:id="rId10"/>
    <p:sldId id="265" r:id="rId11"/>
    <p:sldId id="266" r:id="rId12"/>
    <p:sldId id="268" r:id="rId13"/>
    <p:sldId id="267" r:id="rId14"/>
    <p:sldId id="270" r:id="rId15"/>
    <p:sldId id="271" r:id="rId16"/>
    <p:sldId id="272" r:id="rId17"/>
    <p:sldId id="275" r:id="rId18"/>
    <p:sldId id="276" r:id="rId19"/>
    <p:sldId id="277" r:id="rId20"/>
    <p:sldId id="269" r:id="rId21"/>
    <p:sldId id="273" r:id="rId22"/>
    <p:sldId id="274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8" r:id="rId33"/>
    <p:sldId id="287" r:id="rId34"/>
    <p:sldId id="290" r:id="rId35"/>
    <p:sldId id="289" r:id="rId36"/>
    <p:sldId id="291" r:id="rId37"/>
    <p:sldId id="293" r:id="rId38"/>
    <p:sldId id="292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942975" y="4387851"/>
            <a:ext cx="4067175" cy="1635125"/>
          </a:xfrm>
        </p:spPr>
        <p:txBody>
          <a:bodyPr anchor="b"/>
          <a:lstStyle>
            <a:lvl1pPr algn="ctr">
              <a:defRPr sz="6000">
                <a:latin typeface="Consolas" panose="020B0609020204030204" pitchFamily="49" charset="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dirty="0" err="1" smtClean="0"/>
              <a:t>OOPBridge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010150" y="4387851"/>
            <a:ext cx="3143250" cy="16351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82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43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21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 userDrawn="1"/>
        </p:nvSpPr>
        <p:spPr>
          <a:xfrm>
            <a:off x="838200" y="365126"/>
            <a:ext cx="10515601" cy="614997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1pPr>
            <a:lvl2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2pPr>
            <a:lvl3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3pPr>
            <a:lvl4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4pPr>
            <a:lvl5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199" y="1690689"/>
            <a:ext cx="10515601" cy="97472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07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69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50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02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3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46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8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8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NerovaRiuzGX/OOPBrid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46922" y="490088"/>
            <a:ext cx="87825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專題報告</a:t>
            </a:r>
            <a:endParaRPr lang="zh-TW" altLang="en-US" sz="16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46703" y="556763"/>
            <a:ext cx="8002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第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六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組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48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反過來做！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32560" y="2550160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不從物件導向的特性去說明做了什麼功能，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32560" y="4277360"/>
            <a:ext cx="94179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而是介紹實作的同時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說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明</a:t>
            </a:r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如何用物件導向的特性呈現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5541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我們的特色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87018" y="2479040"/>
            <a:ext cx="941796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很潮的介面</a:t>
            </a:r>
            <a:endParaRPr lang="en-US" altLang="zh-TW" sz="3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3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3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完整的遊戲流程</a:t>
            </a:r>
            <a:endParaRPr lang="en-US" altLang="zh-TW" sz="3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3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還有最重要的，我們可以連線遊戲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12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46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883421" y="1899920"/>
            <a:ext cx="64251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TCPServer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– 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處理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端連線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TCPClient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處理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端連線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FileControl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封包產生與解析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端的資料存取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端的資料存取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Interface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使用者介面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  Host</a:t>
            </a:r>
            <a:r>
              <a:rPr lang="zh-TW" altLang="en-US" dirty="0" smtClean="0"/>
              <a:t>　</a:t>
            </a:r>
            <a:r>
              <a:rPr lang="en-US" altLang="zh-TW" dirty="0" smtClean="0"/>
              <a:t>v.s.</a:t>
            </a:r>
            <a:r>
              <a:rPr lang="zh-TW" altLang="en-US" dirty="0" smtClean="0"/>
              <a:t>　</a:t>
            </a:r>
            <a:r>
              <a:rPr lang="en-US" altLang="zh-TW" i="1" dirty="0" smtClean="0">
                <a:latin typeface="Consolas" panose="020B0609020204030204" pitchFamily="49" charset="0"/>
              </a:rPr>
              <a:t>Player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737360" y="2296160"/>
            <a:ext cx="355097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存放牌桌的資料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存放判斷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牌桌進行狀況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的函式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資料為四個玩家共有，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並且不時更新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68160" y="2296160"/>
            <a:ext cx="38587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存放牌桌的資料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以及玩家自己的資料</a:t>
            </a:r>
            <a:endParaRPr lang="en-US" altLang="zh-TW" sz="24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存放判斷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玩家動作合法性</a:t>
            </a:r>
            <a: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的函式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多出玩家自己的資料，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然後要跟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溝通更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新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42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Inheritance</a:t>
            </a:r>
            <a:r>
              <a:rPr lang="zh-TW" altLang="en-US" dirty="0" smtClean="0"/>
              <a:t>（繼承）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48251" y="2302748"/>
            <a:ext cx="191008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rIns="0" rtlCol="0" anchor="ctr" anchorCtr="1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Host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28141" y="2302748"/>
            <a:ext cx="335059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Host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74266" y="230274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panose="020B0609020204030204" pitchFamily="49" charset="0"/>
              </a:rPr>
              <a:t>&gt;&gt;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63673" y="3190240"/>
            <a:ext cx="786465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為什麼要繼承？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因為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需要的資訊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除了根據玩家位置所需，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剩下都和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一樣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因此繼承可以確保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含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的內容與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一致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64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Inheritance with </a:t>
            </a:r>
            <a:r>
              <a:rPr lang="en-US" altLang="zh-TW" dirty="0" smtClean="0">
                <a:solidFill>
                  <a:srgbClr val="FF0000"/>
                </a:solidFill>
              </a:rPr>
              <a:t>friend class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74800" y="214376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339840" y="214376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307142" y="3911600"/>
            <a:ext cx="75777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雖然繼承了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，可是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friend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屬性不會繼承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所以必須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再重新宣告一次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friend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才有效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宣告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friend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FileControl</a:t>
            </a:r>
            <a:endParaRPr lang="en-US" altLang="zh-TW" sz="2800" dirty="0"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原因後面會說明。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171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FileControl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288707" y="2407920"/>
            <a:ext cx="76145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製作與解析在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Server-Client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間傳輸的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字串封包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將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現在的狀態取出來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把更新的資訊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放入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之中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把傳輸的資訊寫成檔案存放起來做驗證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305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Polymorphism</a:t>
            </a:r>
            <a:r>
              <a:rPr lang="zh-TW" altLang="en-US" dirty="0" smtClean="0"/>
              <a:t>（多型）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01995" y="2753360"/>
            <a:ext cx="457208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FileControl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pkgrcv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pkgrcv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</a:p>
          <a:p>
            <a:pPr lvl="1"/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pkgsnd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Host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pkgsnd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Player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58560" y="2276306"/>
            <a:ext cx="449353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>
                <a:latin typeface="Consolas" panose="020B0609020204030204" pitchFamily="49" charset="0"/>
                <a:ea typeface="Adobe 繁黑體 Std B" panose="020B0700000000000000" pitchFamily="34" charset="-120"/>
              </a:rPr>
              <a:t>p</a:t>
            </a:r>
            <a:r>
              <a:rPr lang="en-US" altLang="zh-TW" sz="2800" dirty="0" err="1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kgrcv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</a:t>
            </a:r>
            <a:r>
              <a:rPr lang="en-US" altLang="zh-TW" sz="2800" dirty="0" err="1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pkgsnd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兩個函式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都是在製造與解析字串封包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但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針對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及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</a:p>
          <a:p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有不同的內容與處理方式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在同名稱函式使用不同引數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會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自動使用適合的函式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26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Friend function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74800" y="223012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74800" y="424688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07760" y="2230120"/>
            <a:ext cx="457849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因為要把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的資料取出放入，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代表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需要對</a:t>
            </a:r>
            <a:r>
              <a:rPr lang="en-US" altLang="zh-TW" sz="2800" dirty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private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資料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進行存取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friend function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可以存取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目標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中的所有內容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167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81025" y="495300"/>
            <a:ext cx="2736647" cy="621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99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</a:t>
            </a:r>
            <a:endParaRPr lang="en-US" altLang="zh-TW" sz="199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99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場</a:t>
            </a:r>
            <a:endParaRPr lang="en-US" altLang="zh-TW" sz="199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317672" y="4933950"/>
            <a:ext cx="68403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先 不 講 作 品</a:t>
            </a:r>
            <a:endParaRPr lang="zh-TW" altLang="en-US" sz="8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67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TCPServer</a:t>
            </a:r>
            <a:r>
              <a:rPr lang="zh-TW" altLang="en-US" dirty="0"/>
              <a:t>　</a:t>
            </a:r>
            <a:r>
              <a:rPr lang="en-US" altLang="zh-TW" dirty="0" smtClean="0"/>
              <a:t>v.s.</a:t>
            </a:r>
            <a:r>
              <a:rPr lang="zh-TW" altLang="en-US" dirty="0" smtClean="0"/>
              <a:t>　</a:t>
            </a:r>
            <a:r>
              <a:rPr lang="en-US" altLang="zh-TW" i="1" dirty="0" smtClean="0">
                <a:latin typeface="Consolas" panose="020B0609020204030204" pitchFamily="49" charset="0"/>
              </a:rPr>
              <a:t>TCPClient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74800" y="2072640"/>
            <a:ext cx="38587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接收來自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需要處理四個玩家的連線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開啟一個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Socket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作為接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受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連線用的接口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只能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對</a:t>
            </a:r>
            <a: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送來的訊息</a:t>
            </a:r>
            <a: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製造回應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並回傳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695440" y="2072640"/>
            <a:ext cx="38587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產生一個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往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只需要處理自己的連線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開啟一個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Socket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作為對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連線的接口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向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主動送出封包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然後等待回應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7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Inheritance (2)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59112" y="2123439"/>
            <a:ext cx="4445448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serverSocket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struct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sockaddr_in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serverInfo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struct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sockaddr_in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clientInfo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68720" y="2123438"/>
            <a:ext cx="436369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no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TCPClient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sock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struct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sockaddr_in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server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97864" y="4587515"/>
            <a:ext cx="979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處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於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private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屬性底下的資料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不能被繼承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所以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不能取用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en-US" altLang="zh-TW" sz="2800" dirty="0" err="1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struct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err="1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sockaddr_in</a:t>
            </a:r>
            <a:endParaRPr lang="en-US" altLang="zh-TW" sz="2800" dirty="0" smtClean="0">
              <a:solidFill>
                <a:srgbClr val="FF0000"/>
              </a:solidFill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必須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自己再宣告一個</a:t>
            </a:r>
            <a:endParaRPr lang="zh-TW" altLang="en-US" sz="2800" dirty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32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Abstraction / Virtual</a:t>
            </a:r>
            <a:r>
              <a:rPr lang="zh-TW" altLang="en-US" dirty="0" smtClean="0"/>
              <a:t>（抽象性）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61441" y="2316480"/>
            <a:ext cx="482536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virtual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 smtClean="0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61440" y="4185920"/>
            <a:ext cx="482536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TCPClient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virtual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471920" y="2641600"/>
            <a:ext cx="44726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身上宣告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v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irtual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往後就能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用指標變數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對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函式作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取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用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0224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Abstraction / Virtual</a:t>
            </a:r>
            <a:r>
              <a:rPr lang="zh-TW" altLang="en-US" dirty="0"/>
              <a:t>（抽象性）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564834" y="2622172"/>
            <a:ext cx="449033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TCPServer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server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server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ip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FFCD22"/>
                </a:solidFill>
                <a:latin typeface="Consolas" panose="020B0609020204030204" pitchFamily="49" charset="0"/>
              </a:rPr>
              <a:t>10555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64834" y="4490720"/>
            <a:ext cx="449033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TCPServer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client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TCPClient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ip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CD22"/>
                </a:solidFill>
                <a:latin typeface="Consolas" panose="020B0609020204030204" pitchFamily="49" charset="0"/>
              </a:rPr>
              <a:t>10555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09360" y="2388492"/>
            <a:ext cx="449353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比較這兩段程式碼，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內容一樣，但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指標指向不同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最終運行的函式不會一樣。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根據這個特性，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可以從是不是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開始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來實行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執行階段的多型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239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Interface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077918" y="3616960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就是你打開遊戲會看到的那些東西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316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Encapsulation</a:t>
            </a:r>
            <a:r>
              <a:rPr lang="zh-TW" altLang="en-US" dirty="0" smtClean="0"/>
              <a:t>（封裝性）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86392" y="1985328"/>
            <a:ext cx="4445448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Interface</a:t>
            </a:r>
          </a:p>
          <a:p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createtable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TCPServer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jointable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();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playercard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Player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table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Player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modechoose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modeconfirm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gamechoose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gamestart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pos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FFCD22"/>
                </a:solidFill>
                <a:latin typeface="Consolas" panose="020B0609020204030204" pitchFamily="49" charset="0"/>
              </a:rPr>
              <a:t>4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];</a:t>
            </a:r>
            <a:endParaRPr lang="en-US" altLang="zh-TW" dirty="0" smtClean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94400" y="2123440"/>
            <a:ext cx="51203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封裝性讓程式的各種功能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能透過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包裝起來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同時，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C++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利用封裝性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也可以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限制其他物件與功能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針對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內的成員進行存取。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封裝性可見於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所有經過包裝的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364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System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49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87" y="2115502"/>
            <a:ext cx="75914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2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262" y="1951755"/>
            <a:ext cx="5197475" cy="437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99" y="2003212"/>
            <a:ext cx="5816601" cy="42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934576" y="4541846"/>
            <a:ext cx="2257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小小</a:t>
            </a:r>
            <a:endParaRPr lang="en-US" altLang="zh-TW" sz="6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夢想</a:t>
            </a:r>
            <a:endParaRPr lang="zh-TW" altLang="en-US" sz="6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32974" y="4460497"/>
            <a:ext cx="726352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我們有個</a:t>
            </a:r>
            <a:endParaRPr lang="zh-TW" altLang="en-US" sz="13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41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89" y="1970733"/>
            <a:ext cx="9877221" cy="42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032333" y="2133600"/>
            <a:ext cx="639149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四個執行緒輪流存取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b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如何共同</a:t>
            </a:r>
            <a:r>
              <a:rPr lang="zh-TW" altLang="en-US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存取不衝突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？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</a:br>
            <a:r>
              <a:rPr lang="en-US" altLang="zh-TW" sz="2800" dirty="0">
                <a:latin typeface="Consolas" panose="020B0609020204030204" pitchFamily="49" charset="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Consolas" panose="020B0609020204030204" pitchFamily="49" charset="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＞使用</a:t>
            </a:r>
            <a:r>
              <a:rPr lang="zh-TW" altLang="en-US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執行緒互斥鎖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解決</a:t>
            </a:r>
            <a:endParaRPr lang="en-US" altLang="zh-TW" sz="2800" dirty="0"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2800" dirty="0" smtClean="0"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從收到的訊息更新牌桌資訊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如何知道現在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遊戲進行到什麼程度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？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＞使用</a:t>
            </a:r>
            <a:r>
              <a:rPr lang="en-US" altLang="zh-TW" sz="2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tatement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ode</a:t>
            </a:r>
          </a:p>
        </p:txBody>
      </p:sp>
    </p:spTree>
    <p:extLst>
      <p:ext uri="{BB962C8B-B14F-4D97-AF65-F5344CB8AC3E}">
        <p14:creationId xmlns:p14="http://schemas.microsoft.com/office/powerpoint/2010/main" val="20062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50909" y="2092960"/>
            <a:ext cx="60324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四個玩家互相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輪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替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要如何知道輪到自己喊牌／出牌？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＞一樣判斷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Statement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遊戲執行過程需要很多計算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減少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的運算負擔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？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＞讓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去判斷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輸入是否合法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6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Statement Code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40" y="1973967"/>
            <a:ext cx="4130300" cy="432423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6000" y="2366370"/>
            <a:ext cx="466986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Statement Code</a:t>
            </a: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共有的資訊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代表現在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遊戲進行的階段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還有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哪位玩家應該進行動作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負責更新與轉換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讓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可以跟上進度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64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1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 use GitHub!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54958" y="2245360"/>
            <a:ext cx="94820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為了便於整合專案開發進度，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我們用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GitHub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做版本控制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一切都是開放原始碼，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所有人都能夠知道我們的開發內容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以及用到的檔案與資料（包含這份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PPT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）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專案網址：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2"/>
              </a:rPr>
              <a:t>https://github.com/NerovaRiuzGX/OOPBridge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2743200"/>
            <a:ext cx="2062480" cy="20624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1948383"/>
            <a:ext cx="2062480" cy="84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7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DEMO!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8910" r="1262" b="2702"/>
          <a:stretch/>
        </p:blipFill>
        <p:spPr>
          <a:xfrm>
            <a:off x="1983128" y="2089690"/>
            <a:ext cx="8225744" cy="409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Future?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22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Future: Single player, with AI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59326" y="2581155"/>
            <a:ext cx="567334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未來要試著把單人遊戲實作出來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＞因為橋牌套路複雜，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又要求隊友的默契與配合度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增加了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AI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的撰寫難度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考慮配合機器學習增強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8784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Future: Windows Application (GUI)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040516" y="2529840"/>
            <a:ext cx="611096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等到了解視窗程式與作業系統後，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可以試著用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Windows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視窗程式實作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＞架構更複雜，需要更多經驗知識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發展一套可以互動的圖形介面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17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89280" y="396240"/>
            <a:ext cx="4442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</a:t>
            </a:r>
            <a:endParaRPr lang="zh-TW" altLang="en-US" sz="16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19762" y="514717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實現夢想</a:t>
            </a:r>
            <a:endParaRPr lang="en-US" altLang="zh-TW" sz="7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7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做出特</a:t>
            </a:r>
            <a:r>
              <a:rPr lang="zh-TW" altLang="en-US" sz="72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色</a:t>
            </a:r>
          </a:p>
        </p:txBody>
      </p:sp>
    </p:spTree>
    <p:extLst>
      <p:ext uri="{BB962C8B-B14F-4D97-AF65-F5344CB8AC3E}">
        <p14:creationId xmlns:p14="http://schemas.microsoft.com/office/powerpoint/2010/main" val="23918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Future: Be another BBO!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20" y="2279270"/>
            <a:ext cx="5064760" cy="124034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310622" y="4108202"/>
            <a:ext cx="55707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目前網路上已經有線上橋牌遊戲，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我們的目標是有一天能夠向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它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看齊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製作出一套可以推向國際的遊戲！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11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End.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851910" y="4284982"/>
            <a:ext cx="4926330" cy="1635125"/>
          </a:xfrm>
        </p:spPr>
        <p:txBody>
          <a:bodyPr anchor="b"/>
          <a:lstStyle/>
          <a:p>
            <a:r>
              <a:rPr lang="en-US" altLang="zh-TW" dirty="0" smtClean="0">
                <a:latin typeface="Consolas" panose="020B0609020204030204" pitchFamily="49" charset="0"/>
              </a:rPr>
              <a:t>Thank you for your listening!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0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40080" y="538480"/>
            <a:ext cx="14020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</a:t>
            </a:r>
            <a:endParaRPr lang="en-US" altLang="zh-TW" sz="9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們</a:t>
            </a:r>
            <a:endParaRPr lang="en-US" altLang="zh-TW" sz="9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想</a:t>
            </a:r>
            <a:endParaRPr lang="en-US" altLang="zh-TW" sz="9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要</a:t>
            </a:r>
            <a:endParaRPr lang="zh-TW" altLang="en-US" sz="9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011680" y="4550331"/>
            <a:ext cx="4958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做一個遊戲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7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大家一起玩</a:t>
            </a:r>
            <a:endParaRPr lang="en-US" altLang="zh-TW" sz="7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57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58160" y="2865120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於是最後的成品</a:t>
            </a:r>
            <a:r>
              <a:rPr lang="en-US" altLang="zh-TW" sz="6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…</a:t>
            </a:r>
            <a:endParaRPr lang="zh-TW" altLang="en-US" sz="6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06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5775" y="4625976"/>
            <a:ext cx="4067175" cy="1635125"/>
          </a:xfrm>
        </p:spPr>
        <p:txBody>
          <a:bodyPr anchor="ctr" anchorCtr="0"/>
          <a:lstStyle/>
          <a:p>
            <a:pPr algn="r"/>
            <a:r>
              <a:rPr lang="en-US" altLang="zh-TW" dirty="0" err="1" smtClean="0"/>
              <a:t>OOPBridge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52950" y="4625976"/>
            <a:ext cx="4152900" cy="1635125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an online console Bridge game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705850" y="1109091"/>
            <a:ext cx="201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panose="020B0609020204030204" pitchFamily="49" charset="0"/>
              </a:rPr>
              <a:t>A1055508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李孟叡</a:t>
            </a:r>
            <a:endParaRPr lang="en-US" altLang="zh-TW" dirty="0" smtClean="0">
              <a:latin typeface="Consolas" panose="020B0609020204030204" pitchFamily="49" charset="0"/>
            </a:endParaRPr>
          </a:p>
          <a:p>
            <a:r>
              <a:rPr lang="en-US" altLang="zh-TW" dirty="0" smtClean="0">
                <a:latin typeface="Consolas" panose="020B0609020204030204" pitchFamily="49" charset="0"/>
              </a:rPr>
              <a:t>A1055516</a:t>
            </a:r>
            <a:r>
              <a:rPr lang="zh-TW" altLang="en-US" dirty="0" smtClean="0">
                <a:latin typeface="Consolas" panose="020B0609020204030204" pitchFamily="49" charset="0"/>
              </a:rPr>
              <a:t>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賴冠穎</a:t>
            </a:r>
            <a:endParaRPr lang="en-US" altLang="zh-TW" dirty="0" smtClean="0">
              <a:latin typeface="Consolas" panose="020B0609020204030204" pitchFamily="49" charset="0"/>
            </a:endParaRPr>
          </a:p>
          <a:p>
            <a:r>
              <a:rPr lang="en-US" altLang="zh-TW" dirty="0" smtClean="0">
                <a:latin typeface="Consolas" panose="020B0609020204030204" pitchFamily="49" charset="0"/>
              </a:rPr>
              <a:t>A1055536</a:t>
            </a:r>
            <a:r>
              <a:rPr lang="zh-TW" altLang="en-US" dirty="0" smtClean="0">
                <a:latin typeface="Consolas" panose="020B0609020204030204" pitchFamily="49" charset="0"/>
              </a:rPr>
              <a:t>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廖敏翔</a:t>
            </a:r>
            <a:endParaRPr lang="en-US" altLang="zh-TW" dirty="0" smtClean="0">
              <a:latin typeface="Consolas" panose="020B0609020204030204" pitchFamily="49" charset="0"/>
            </a:endParaRPr>
          </a:p>
          <a:p>
            <a:r>
              <a:rPr lang="en-US" altLang="zh-TW" dirty="0" smtClean="0">
                <a:latin typeface="Consolas" panose="020B0609020204030204" pitchFamily="49" charset="0"/>
              </a:rPr>
              <a:t>A1055538</a:t>
            </a:r>
            <a:r>
              <a:rPr lang="zh-TW" altLang="en-US" dirty="0" smtClean="0">
                <a:latin typeface="Consolas" panose="020B0609020204030204" pitchFamily="49" charset="0"/>
              </a:rPr>
              <a:t>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吳凱倫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46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在開始介紹</a:t>
            </a:r>
            <a:r>
              <a:rPr lang="zh-TW" altLang="en-US" dirty="0" smtClean="0"/>
              <a:t>之前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" y="1978025"/>
            <a:ext cx="4478160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6816344" y="2260868"/>
            <a:ext cx="370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Jserv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就算是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語言，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也可以進行物件導向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物件導向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是一種態度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228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但是我們沒那麼強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627120" y="2438400"/>
            <a:ext cx="497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Jserv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又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說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學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不好物件導向程式設計的人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往往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是無法「把故事說好」者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253998" y="4206240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那就從</a:t>
            </a:r>
            <a:r>
              <a:rPr lang="en-US" altLang="zh-TW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C++</a:t>
            </a:r>
            <a:r>
              <a:rPr lang="zh-TW" altLang="en-US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開始</a:t>
            </a:r>
            <a:endParaRPr lang="en-US" altLang="zh-TW" sz="5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立下物件導向</a:t>
            </a:r>
            <a:r>
              <a:rPr lang="zh-TW" altLang="en-US" sz="5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基礎</a:t>
            </a:r>
          </a:p>
        </p:txBody>
      </p:sp>
    </p:spTree>
    <p:extLst>
      <p:ext uri="{BB962C8B-B14F-4D97-AF65-F5344CB8AC3E}">
        <p14:creationId xmlns:p14="http://schemas.microsoft.com/office/powerpoint/2010/main" val="8923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957</Words>
  <Application>Microsoft Office PowerPoint</Application>
  <PresentationFormat>寬螢幕</PresentationFormat>
  <Paragraphs>282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1" baseType="lpstr">
      <vt:lpstr>Adobe 繁黑體 Std B</vt:lpstr>
      <vt:lpstr>Noto Sans CJK TC Light</vt:lpstr>
      <vt:lpstr>Noto Sans CJK TC Medium</vt:lpstr>
      <vt:lpstr>Noto Sans Mono CJK TC Regular</vt:lpstr>
      <vt:lpstr>新細明體</vt:lpstr>
      <vt:lpstr>Arial</vt:lpstr>
      <vt:lpstr>Calibri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OOPBridge</vt:lpstr>
      <vt:lpstr>在開始介紹之前…</vt:lpstr>
      <vt:lpstr>但是我們沒那麼強</vt:lpstr>
      <vt:lpstr>反過來做！</vt:lpstr>
      <vt:lpstr>我們的特色</vt:lpstr>
      <vt:lpstr>Classes</vt:lpstr>
      <vt:lpstr>Classes</vt:lpstr>
      <vt:lpstr>  Host　v.s.　Player</vt:lpstr>
      <vt:lpstr>Inheritance（繼承）</vt:lpstr>
      <vt:lpstr>Inheritance with friend class</vt:lpstr>
      <vt:lpstr>FileControl</vt:lpstr>
      <vt:lpstr>Polymorphism（多型）</vt:lpstr>
      <vt:lpstr>Friend function</vt:lpstr>
      <vt:lpstr>TCPServer　v.s.　TCPClient</vt:lpstr>
      <vt:lpstr>Inheritance (2)</vt:lpstr>
      <vt:lpstr>Abstraction / Virtual（抽象性）</vt:lpstr>
      <vt:lpstr>Abstraction / Virtual（抽象性）</vt:lpstr>
      <vt:lpstr>Interface</vt:lpstr>
      <vt:lpstr>Encapsulation（封裝性）</vt:lpstr>
      <vt:lpstr>System</vt:lpstr>
      <vt:lpstr>How it works?</vt:lpstr>
      <vt:lpstr>How it works?</vt:lpstr>
      <vt:lpstr>How it works?</vt:lpstr>
      <vt:lpstr>How it works?</vt:lpstr>
      <vt:lpstr>Server</vt:lpstr>
      <vt:lpstr>Client</vt:lpstr>
      <vt:lpstr>Statement Code</vt:lpstr>
      <vt:lpstr>DEMO</vt:lpstr>
      <vt:lpstr>We use GitHub!</vt:lpstr>
      <vt:lpstr>DEMO!</vt:lpstr>
      <vt:lpstr>Future?</vt:lpstr>
      <vt:lpstr>Future: Single player, with AI</vt:lpstr>
      <vt:lpstr>Future: Windows Application (GUI)</vt:lpstr>
      <vt:lpstr>Future: Be another BBO!</vt:lpstr>
      <vt:lpstr>End.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Nerova Riuz GX</dc:creator>
  <cp:lastModifiedBy>Nerova Riuz GX</cp:lastModifiedBy>
  <cp:revision>40</cp:revision>
  <dcterms:created xsi:type="dcterms:W3CDTF">2018-01-10T08:26:09Z</dcterms:created>
  <dcterms:modified xsi:type="dcterms:W3CDTF">2018-01-18T18:24:22Z</dcterms:modified>
</cp:coreProperties>
</file>